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67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E47589-5782-41AD-9709-F1170D86AF0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42CDCCE-2D0A-4FD8-8276-A77FA4272E1F}">
      <dgm:prSet phldrT="[Текст]"/>
      <dgm:spPr/>
      <dgm:t>
        <a:bodyPr/>
        <a:lstStyle/>
        <a:p>
          <a:r>
            <a:rPr lang="ru-RU" dirty="0" smtClean="0"/>
            <a:t>Кадры </a:t>
          </a:r>
          <a:endParaRPr lang="ru-RU" dirty="0"/>
        </a:p>
      </dgm:t>
    </dgm:pt>
    <dgm:pt modelId="{D8F80F18-6333-4691-AE65-92953084DE94}" type="parTrans" cxnId="{B89F9075-0E8C-43F1-9738-2D1CDFBF4203}">
      <dgm:prSet/>
      <dgm:spPr/>
      <dgm:t>
        <a:bodyPr/>
        <a:lstStyle/>
        <a:p>
          <a:endParaRPr lang="ru-RU"/>
        </a:p>
      </dgm:t>
    </dgm:pt>
    <dgm:pt modelId="{32623FEA-1C5C-4246-B03B-5DAABCF2DD16}" type="sibTrans" cxnId="{B89F9075-0E8C-43F1-9738-2D1CDFBF4203}">
      <dgm:prSet/>
      <dgm:spPr/>
      <dgm:t>
        <a:bodyPr/>
        <a:lstStyle/>
        <a:p>
          <a:endParaRPr lang="ru-RU"/>
        </a:p>
      </dgm:t>
    </dgm:pt>
    <dgm:pt modelId="{04D74461-C858-4FE2-B67B-C006C150F143}">
      <dgm:prSet phldrT="[Текст]" custT="1"/>
      <dgm:spPr/>
      <dgm:t>
        <a:bodyPr/>
        <a:lstStyle/>
        <a:p>
          <a:r>
            <a:rPr lang="ru-RU" sz="1600" dirty="0" smtClean="0"/>
            <a:t>старшие воспитатели высшей квалификационной категории на первом этапе реализации программы</a:t>
          </a:r>
          <a:endParaRPr lang="ru-RU" sz="1600" dirty="0"/>
        </a:p>
      </dgm:t>
    </dgm:pt>
    <dgm:pt modelId="{105D1F80-DAE5-44CE-8B34-C500DC2735FC}" type="parTrans" cxnId="{A22B7C59-7CF0-4D68-97CF-783C0090A8F3}">
      <dgm:prSet/>
      <dgm:spPr/>
      <dgm:t>
        <a:bodyPr/>
        <a:lstStyle/>
        <a:p>
          <a:endParaRPr lang="ru-RU"/>
        </a:p>
      </dgm:t>
    </dgm:pt>
    <dgm:pt modelId="{43A4AB3A-9C92-47BE-B692-0339A930E8FF}" type="sibTrans" cxnId="{A22B7C59-7CF0-4D68-97CF-783C0090A8F3}">
      <dgm:prSet/>
      <dgm:spPr/>
      <dgm:t>
        <a:bodyPr/>
        <a:lstStyle/>
        <a:p>
          <a:endParaRPr lang="ru-RU"/>
        </a:p>
      </dgm:t>
    </dgm:pt>
    <dgm:pt modelId="{F7AD59D0-B115-44A4-964B-D48AF0F6847A}">
      <dgm:prSet/>
      <dgm:spPr/>
      <dgm:t>
        <a:bodyPr/>
        <a:lstStyle/>
        <a:p>
          <a:r>
            <a:rPr lang="ru-RU" smtClean="0"/>
            <a:t>Материально-техническое оснащение</a:t>
          </a:r>
          <a:endParaRPr lang="ru-RU" dirty="0"/>
        </a:p>
      </dgm:t>
    </dgm:pt>
    <dgm:pt modelId="{8B939467-11A4-42F3-B33C-F1B586FD1A41}" type="parTrans" cxnId="{0772C8E4-BB9C-4765-A753-67FFBC2065BC}">
      <dgm:prSet/>
      <dgm:spPr/>
      <dgm:t>
        <a:bodyPr/>
        <a:lstStyle/>
        <a:p>
          <a:endParaRPr lang="ru-RU"/>
        </a:p>
      </dgm:t>
    </dgm:pt>
    <dgm:pt modelId="{59E51376-AFF0-4A76-B876-6C676A42B287}" type="sibTrans" cxnId="{0772C8E4-BB9C-4765-A753-67FFBC2065BC}">
      <dgm:prSet/>
      <dgm:spPr/>
      <dgm:t>
        <a:bodyPr/>
        <a:lstStyle/>
        <a:p>
          <a:endParaRPr lang="ru-RU"/>
        </a:p>
      </dgm:t>
    </dgm:pt>
    <dgm:pt modelId="{C815A24F-95B1-4252-BC09-890D4C2DC0C9}">
      <dgm:prSet custT="1"/>
      <dgm:spPr/>
      <dgm:t>
        <a:bodyPr/>
        <a:lstStyle/>
        <a:p>
          <a:r>
            <a:rPr lang="ru-RU" sz="1600" dirty="0" smtClean="0"/>
            <a:t>помещение и столы для проведения семинаров, лекций, тренингов</a:t>
          </a:r>
          <a:endParaRPr lang="ru-RU" sz="1600" dirty="0"/>
        </a:p>
      </dgm:t>
    </dgm:pt>
    <dgm:pt modelId="{EACADF54-6842-4D47-8725-9BD1355F5A91}" type="parTrans" cxnId="{057F6851-3FDB-4F05-AC4D-60FB9306D501}">
      <dgm:prSet/>
      <dgm:spPr/>
      <dgm:t>
        <a:bodyPr/>
        <a:lstStyle/>
        <a:p>
          <a:endParaRPr lang="ru-RU"/>
        </a:p>
      </dgm:t>
    </dgm:pt>
    <dgm:pt modelId="{77D356AB-971F-468F-917A-AC66736A62F5}" type="sibTrans" cxnId="{057F6851-3FDB-4F05-AC4D-60FB9306D501}">
      <dgm:prSet/>
      <dgm:spPr/>
      <dgm:t>
        <a:bodyPr/>
        <a:lstStyle/>
        <a:p>
          <a:endParaRPr lang="ru-RU"/>
        </a:p>
      </dgm:t>
    </dgm:pt>
    <dgm:pt modelId="{A6D8A343-CBA1-4942-BA13-37B65F518A45}">
      <dgm:prSet custT="1"/>
      <dgm:spPr/>
      <dgm:t>
        <a:bodyPr/>
        <a:lstStyle/>
        <a:p>
          <a:r>
            <a:rPr lang="ru-RU" sz="1600" dirty="0" smtClean="0">
              <a:effectLst/>
              <a:latin typeface="Times New Roman"/>
              <a:ea typeface="Calibri"/>
              <a:cs typeface="Times New Roman"/>
            </a:rPr>
            <a:t>мультимедийное оборудование для демонстрации презентаций.</a:t>
          </a:r>
          <a:endParaRPr lang="ru-RU" sz="1600" dirty="0"/>
        </a:p>
      </dgm:t>
    </dgm:pt>
    <dgm:pt modelId="{951A38DA-3278-493E-BF8B-B87EB69325B3}" type="parTrans" cxnId="{F00D6548-113F-4E87-BF07-BF65D0C744CF}">
      <dgm:prSet/>
      <dgm:spPr/>
      <dgm:t>
        <a:bodyPr/>
        <a:lstStyle/>
        <a:p>
          <a:endParaRPr lang="ru-RU"/>
        </a:p>
      </dgm:t>
    </dgm:pt>
    <dgm:pt modelId="{5DF144B2-403B-446E-987F-0C373AD1B8C4}" type="sibTrans" cxnId="{F00D6548-113F-4E87-BF07-BF65D0C744CF}">
      <dgm:prSet/>
      <dgm:spPr/>
      <dgm:t>
        <a:bodyPr/>
        <a:lstStyle/>
        <a:p>
          <a:endParaRPr lang="ru-RU"/>
        </a:p>
      </dgm:t>
    </dgm:pt>
    <dgm:pt modelId="{33A1E2B8-5EFF-4CAB-AFEC-2E60D936962E}">
      <dgm:prSet/>
      <dgm:spPr/>
      <dgm:t>
        <a:bodyPr/>
        <a:lstStyle/>
        <a:p>
          <a:r>
            <a:rPr lang="ru-RU" dirty="0" smtClean="0"/>
            <a:t>Научно-методическое обеспечение</a:t>
          </a:r>
          <a:endParaRPr lang="ru-RU" dirty="0"/>
        </a:p>
      </dgm:t>
    </dgm:pt>
    <dgm:pt modelId="{D63C43D2-2C32-430E-A7D0-7CF6346335DD}" type="parTrans" cxnId="{A9857347-2721-411E-880D-416C39EC2F89}">
      <dgm:prSet/>
      <dgm:spPr/>
      <dgm:t>
        <a:bodyPr/>
        <a:lstStyle/>
        <a:p>
          <a:endParaRPr lang="ru-RU"/>
        </a:p>
      </dgm:t>
    </dgm:pt>
    <dgm:pt modelId="{3037DDCA-5B3C-4695-B09D-D33241B9F042}" type="sibTrans" cxnId="{A9857347-2721-411E-880D-416C39EC2F89}">
      <dgm:prSet/>
      <dgm:spPr/>
      <dgm:t>
        <a:bodyPr/>
        <a:lstStyle/>
        <a:p>
          <a:endParaRPr lang="ru-RU"/>
        </a:p>
      </dgm:t>
    </dgm:pt>
    <dgm:pt modelId="{FF764EA1-8375-471B-8F68-A0DF1E0E938B}">
      <dgm:prSet custT="1"/>
      <dgm:spPr/>
      <dgm:t>
        <a:bodyPr/>
        <a:lstStyle/>
        <a:p>
          <a:r>
            <a:rPr lang="ru-RU" sz="1400" dirty="0" smtClean="0"/>
            <a:t>пакет нормативно-правовых документов по введению ФГОС ДО</a:t>
          </a:r>
          <a:endParaRPr lang="ru-RU" sz="1400" dirty="0"/>
        </a:p>
      </dgm:t>
    </dgm:pt>
    <dgm:pt modelId="{733E983E-ABE5-4EE6-99F2-A8C1B33A3F54}" type="parTrans" cxnId="{440676D9-0AD4-4328-AB78-BBD218357F81}">
      <dgm:prSet/>
      <dgm:spPr/>
      <dgm:t>
        <a:bodyPr/>
        <a:lstStyle/>
        <a:p>
          <a:endParaRPr lang="ru-RU"/>
        </a:p>
      </dgm:t>
    </dgm:pt>
    <dgm:pt modelId="{D6B9A7D3-1665-4058-944E-592140FD50DB}" type="sibTrans" cxnId="{440676D9-0AD4-4328-AB78-BBD218357F81}">
      <dgm:prSet/>
      <dgm:spPr/>
      <dgm:t>
        <a:bodyPr/>
        <a:lstStyle/>
        <a:p>
          <a:endParaRPr lang="ru-RU"/>
        </a:p>
      </dgm:t>
    </dgm:pt>
    <dgm:pt modelId="{9228EBDC-FABD-473B-9150-352432BB57F0}">
      <dgm:prSet custT="1"/>
      <dgm:spPr/>
      <dgm:t>
        <a:bodyPr/>
        <a:lstStyle/>
        <a:p>
          <a:r>
            <a:rPr lang="ru-RU" sz="1400" dirty="0" smtClean="0"/>
            <a:t>пакет диагностических методик для проведения педагогического мониторинга</a:t>
          </a:r>
          <a:endParaRPr lang="ru-RU" sz="1400" dirty="0"/>
        </a:p>
      </dgm:t>
    </dgm:pt>
    <dgm:pt modelId="{CD4B8A92-0525-4443-BC90-5479222A804C}" type="parTrans" cxnId="{F8CF2AA8-FC87-471A-8931-F1A725E2C8FA}">
      <dgm:prSet/>
      <dgm:spPr/>
      <dgm:t>
        <a:bodyPr/>
        <a:lstStyle/>
        <a:p>
          <a:endParaRPr lang="ru-RU"/>
        </a:p>
      </dgm:t>
    </dgm:pt>
    <dgm:pt modelId="{B51FB97B-54B9-4E0B-BE94-6E9CED76AEE5}" type="sibTrans" cxnId="{F8CF2AA8-FC87-471A-8931-F1A725E2C8FA}">
      <dgm:prSet/>
      <dgm:spPr/>
      <dgm:t>
        <a:bodyPr/>
        <a:lstStyle/>
        <a:p>
          <a:endParaRPr lang="ru-RU"/>
        </a:p>
      </dgm:t>
    </dgm:pt>
    <dgm:pt modelId="{2F230C86-1413-467D-A5BD-2CFA726C8BE2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/>
              <a:ea typeface="Calibri"/>
            </a:rPr>
            <a:t>практический материал по календарно-тематическому планированию</a:t>
          </a:r>
          <a:endParaRPr lang="ru-RU" sz="1400" dirty="0"/>
        </a:p>
      </dgm:t>
    </dgm:pt>
    <dgm:pt modelId="{5A370B56-7E24-463B-8484-4348B2E403CE}" type="parTrans" cxnId="{CEDC0F55-81F0-48B8-A1CD-EFB5F390E102}">
      <dgm:prSet/>
      <dgm:spPr/>
      <dgm:t>
        <a:bodyPr/>
        <a:lstStyle/>
        <a:p>
          <a:endParaRPr lang="ru-RU"/>
        </a:p>
      </dgm:t>
    </dgm:pt>
    <dgm:pt modelId="{F354AAB1-C255-45A0-913B-4EBE45CB5D28}" type="sibTrans" cxnId="{CEDC0F55-81F0-48B8-A1CD-EFB5F390E102}">
      <dgm:prSet/>
      <dgm:spPr/>
      <dgm:t>
        <a:bodyPr/>
        <a:lstStyle/>
        <a:p>
          <a:endParaRPr lang="ru-RU"/>
        </a:p>
      </dgm:t>
    </dgm:pt>
    <dgm:pt modelId="{7F08F8D1-75FD-418B-AAAC-48A184B0A0F1}">
      <dgm:prSet custT="1"/>
      <dgm:spPr/>
      <dgm:t>
        <a:bodyPr/>
        <a:lstStyle/>
        <a:p>
          <a:r>
            <a:rPr lang="ru-RU" sz="1400" dirty="0" smtClean="0">
              <a:effectLst/>
              <a:latin typeface="Times New Roman"/>
              <a:ea typeface="Calibri"/>
            </a:rPr>
            <a:t>рекомендации по календарному планированию воспитателя ДОО, анкеты, тесты, вопросники</a:t>
          </a:r>
          <a:endParaRPr lang="ru-RU" sz="1400" dirty="0"/>
        </a:p>
      </dgm:t>
    </dgm:pt>
    <dgm:pt modelId="{5CAADAC0-149B-474B-A524-306A4C790AD8}" type="parTrans" cxnId="{D4A12A0E-8940-4609-9FF7-D0AE9BE2046B}">
      <dgm:prSet/>
      <dgm:spPr/>
      <dgm:t>
        <a:bodyPr/>
        <a:lstStyle/>
        <a:p>
          <a:endParaRPr lang="ru-RU"/>
        </a:p>
      </dgm:t>
    </dgm:pt>
    <dgm:pt modelId="{D46C6FFA-14E5-4EC0-8E11-9B741BE25961}" type="sibTrans" cxnId="{D4A12A0E-8940-4609-9FF7-D0AE9BE2046B}">
      <dgm:prSet/>
      <dgm:spPr/>
      <dgm:t>
        <a:bodyPr/>
        <a:lstStyle/>
        <a:p>
          <a:endParaRPr lang="ru-RU"/>
        </a:p>
      </dgm:t>
    </dgm:pt>
    <dgm:pt modelId="{10EDE032-00FA-40C0-88EB-D752FCD30441}" type="pres">
      <dgm:prSet presAssocID="{DFE47589-5782-41AD-9709-F1170D86AF0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03CDB9C-57E3-4C17-BB3D-F7FEC0EC5151}" type="pres">
      <dgm:prSet presAssocID="{742CDCCE-2D0A-4FD8-8276-A77FA4272E1F}" presName="linNode" presStyleCnt="0"/>
      <dgm:spPr/>
    </dgm:pt>
    <dgm:pt modelId="{98270F7E-7DEE-48D8-8E22-08885E467248}" type="pres">
      <dgm:prSet presAssocID="{742CDCCE-2D0A-4FD8-8276-A77FA4272E1F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C8D4E8-9270-4106-B170-9B35BC938AC9}" type="pres">
      <dgm:prSet presAssocID="{742CDCCE-2D0A-4FD8-8276-A77FA4272E1F}" presName="childShp" presStyleLbl="bgAccFollowNode1" presStyleIdx="0" presStyleCnt="3" custScaleX="107602" custScaleY="734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01B76-A59C-4BAB-B70E-4C1A2201CF00}" type="pres">
      <dgm:prSet presAssocID="{32623FEA-1C5C-4246-B03B-5DAABCF2DD16}" presName="spacing" presStyleCnt="0"/>
      <dgm:spPr/>
    </dgm:pt>
    <dgm:pt modelId="{1FBB3596-0229-4B02-A401-BEED04F395CC}" type="pres">
      <dgm:prSet presAssocID="{F7AD59D0-B115-44A4-964B-D48AF0F6847A}" presName="linNode" presStyleCnt="0"/>
      <dgm:spPr/>
    </dgm:pt>
    <dgm:pt modelId="{422EE663-4AF4-4A78-BB88-82294992546C}" type="pres">
      <dgm:prSet presAssocID="{F7AD59D0-B115-44A4-964B-D48AF0F6847A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53E229-92A2-43E6-B780-A45BBF7FAE27}" type="pres">
      <dgm:prSet presAssocID="{F7AD59D0-B115-44A4-964B-D48AF0F6847A}" presName="childShp" presStyleLbl="bgAccFollowNode1" presStyleIdx="1" presStyleCnt="3" custScaleX="107602" custScaleY="765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878E08-994F-4157-B874-ECEB60A5F536}" type="pres">
      <dgm:prSet presAssocID="{59E51376-AFF0-4A76-B876-6C676A42B287}" presName="spacing" presStyleCnt="0"/>
      <dgm:spPr/>
    </dgm:pt>
    <dgm:pt modelId="{F23D1A83-BB1E-49F7-87BC-EA2CFC52A69F}" type="pres">
      <dgm:prSet presAssocID="{33A1E2B8-5EFF-4CAB-AFEC-2E60D936962E}" presName="linNode" presStyleCnt="0"/>
      <dgm:spPr/>
    </dgm:pt>
    <dgm:pt modelId="{2CF9F464-AEBD-4E88-AD04-B916490B7EFE}" type="pres">
      <dgm:prSet presAssocID="{33A1E2B8-5EFF-4CAB-AFEC-2E60D936962E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C213E-E054-4268-AA5A-D71240B7139A}" type="pres">
      <dgm:prSet presAssocID="{33A1E2B8-5EFF-4CAB-AFEC-2E60D936962E}" presName="childShp" presStyleLbl="bgAccFollowNode1" presStyleIdx="2" presStyleCnt="3" custScaleX="107602" custLinFactNeighborX="877" custLinFactNeighborY="-115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CF2AA8-FC87-471A-8931-F1A725E2C8FA}" srcId="{33A1E2B8-5EFF-4CAB-AFEC-2E60D936962E}" destId="{9228EBDC-FABD-473B-9150-352432BB57F0}" srcOrd="1" destOrd="0" parTransId="{CD4B8A92-0525-4443-BC90-5479222A804C}" sibTransId="{B51FB97B-54B9-4E0B-BE94-6E9CED76AEE5}"/>
    <dgm:cxn modelId="{6870B697-4D56-4710-B4C5-CD77E6A789DD}" type="presOf" srcId="{2F230C86-1413-467D-A5BD-2CFA726C8BE2}" destId="{B44C213E-E054-4268-AA5A-D71240B7139A}" srcOrd="0" destOrd="2" presId="urn:microsoft.com/office/officeart/2005/8/layout/vList6"/>
    <dgm:cxn modelId="{A22B7C59-7CF0-4D68-97CF-783C0090A8F3}" srcId="{742CDCCE-2D0A-4FD8-8276-A77FA4272E1F}" destId="{04D74461-C858-4FE2-B67B-C006C150F143}" srcOrd="0" destOrd="0" parTransId="{105D1F80-DAE5-44CE-8B34-C500DC2735FC}" sibTransId="{43A4AB3A-9C92-47BE-B692-0339A930E8FF}"/>
    <dgm:cxn modelId="{EBE034EC-29CF-4FA9-BFAE-ED984311CE96}" type="presOf" srcId="{F7AD59D0-B115-44A4-964B-D48AF0F6847A}" destId="{422EE663-4AF4-4A78-BB88-82294992546C}" srcOrd="0" destOrd="0" presId="urn:microsoft.com/office/officeart/2005/8/layout/vList6"/>
    <dgm:cxn modelId="{A9857347-2721-411E-880D-416C39EC2F89}" srcId="{DFE47589-5782-41AD-9709-F1170D86AF02}" destId="{33A1E2B8-5EFF-4CAB-AFEC-2E60D936962E}" srcOrd="2" destOrd="0" parTransId="{D63C43D2-2C32-430E-A7D0-7CF6346335DD}" sibTransId="{3037DDCA-5B3C-4695-B09D-D33241B9F042}"/>
    <dgm:cxn modelId="{3B312613-F5F4-4051-B7F8-5D4A4451EB18}" type="presOf" srcId="{A6D8A343-CBA1-4942-BA13-37B65F518A45}" destId="{5A53E229-92A2-43E6-B780-A45BBF7FAE27}" srcOrd="0" destOrd="1" presId="urn:microsoft.com/office/officeart/2005/8/layout/vList6"/>
    <dgm:cxn modelId="{79911A96-AD10-4DAD-8B14-E1D445D92696}" type="presOf" srcId="{DFE47589-5782-41AD-9709-F1170D86AF02}" destId="{10EDE032-00FA-40C0-88EB-D752FCD30441}" srcOrd="0" destOrd="0" presId="urn:microsoft.com/office/officeart/2005/8/layout/vList6"/>
    <dgm:cxn modelId="{0772C8E4-BB9C-4765-A753-67FFBC2065BC}" srcId="{DFE47589-5782-41AD-9709-F1170D86AF02}" destId="{F7AD59D0-B115-44A4-964B-D48AF0F6847A}" srcOrd="1" destOrd="0" parTransId="{8B939467-11A4-42F3-B33C-F1B586FD1A41}" sibTransId="{59E51376-AFF0-4A76-B876-6C676A42B287}"/>
    <dgm:cxn modelId="{CEDC0F55-81F0-48B8-A1CD-EFB5F390E102}" srcId="{33A1E2B8-5EFF-4CAB-AFEC-2E60D936962E}" destId="{2F230C86-1413-467D-A5BD-2CFA726C8BE2}" srcOrd="2" destOrd="0" parTransId="{5A370B56-7E24-463B-8484-4348B2E403CE}" sibTransId="{F354AAB1-C255-45A0-913B-4EBE45CB5D28}"/>
    <dgm:cxn modelId="{043DA6B7-3460-402A-85C0-D76F4322DAA2}" type="presOf" srcId="{FF764EA1-8375-471B-8F68-A0DF1E0E938B}" destId="{B44C213E-E054-4268-AA5A-D71240B7139A}" srcOrd="0" destOrd="0" presId="urn:microsoft.com/office/officeart/2005/8/layout/vList6"/>
    <dgm:cxn modelId="{972C4548-1C3C-4A5C-B44E-E560C9F4902A}" type="presOf" srcId="{C815A24F-95B1-4252-BC09-890D4C2DC0C9}" destId="{5A53E229-92A2-43E6-B780-A45BBF7FAE27}" srcOrd="0" destOrd="0" presId="urn:microsoft.com/office/officeart/2005/8/layout/vList6"/>
    <dgm:cxn modelId="{3A11D875-1247-4F3B-969C-852A94997DEB}" type="presOf" srcId="{33A1E2B8-5EFF-4CAB-AFEC-2E60D936962E}" destId="{2CF9F464-AEBD-4E88-AD04-B916490B7EFE}" srcOrd="0" destOrd="0" presId="urn:microsoft.com/office/officeart/2005/8/layout/vList6"/>
    <dgm:cxn modelId="{440676D9-0AD4-4328-AB78-BBD218357F81}" srcId="{33A1E2B8-5EFF-4CAB-AFEC-2E60D936962E}" destId="{FF764EA1-8375-471B-8F68-A0DF1E0E938B}" srcOrd="0" destOrd="0" parTransId="{733E983E-ABE5-4EE6-99F2-A8C1B33A3F54}" sibTransId="{D6B9A7D3-1665-4058-944E-592140FD50DB}"/>
    <dgm:cxn modelId="{B238B21E-CC0F-48FB-B19D-6CCB2FCF843D}" type="presOf" srcId="{742CDCCE-2D0A-4FD8-8276-A77FA4272E1F}" destId="{98270F7E-7DEE-48D8-8E22-08885E467248}" srcOrd="0" destOrd="0" presId="urn:microsoft.com/office/officeart/2005/8/layout/vList6"/>
    <dgm:cxn modelId="{51EF494B-9682-4491-A537-ABD22A792337}" type="presOf" srcId="{7F08F8D1-75FD-418B-AAAC-48A184B0A0F1}" destId="{B44C213E-E054-4268-AA5A-D71240B7139A}" srcOrd="0" destOrd="3" presId="urn:microsoft.com/office/officeart/2005/8/layout/vList6"/>
    <dgm:cxn modelId="{F00D6548-113F-4E87-BF07-BF65D0C744CF}" srcId="{F7AD59D0-B115-44A4-964B-D48AF0F6847A}" destId="{A6D8A343-CBA1-4942-BA13-37B65F518A45}" srcOrd="1" destOrd="0" parTransId="{951A38DA-3278-493E-BF8B-B87EB69325B3}" sibTransId="{5DF144B2-403B-446E-987F-0C373AD1B8C4}"/>
    <dgm:cxn modelId="{B89F9075-0E8C-43F1-9738-2D1CDFBF4203}" srcId="{DFE47589-5782-41AD-9709-F1170D86AF02}" destId="{742CDCCE-2D0A-4FD8-8276-A77FA4272E1F}" srcOrd="0" destOrd="0" parTransId="{D8F80F18-6333-4691-AE65-92953084DE94}" sibTransId="{32623FEA-1C5C-4246-B03B-5DAABCF2DD16}"/>
    <dgm:cxn modelId="{1F1745EB-DDAF-4A62-A3B3-BE55185300B2}" type="presOf" srcId="{04D74461-C858-4FE2-B67B-C006C150F143}" destId="{5FC8D4E8-9270-4106-B170-9B35BC938AC9}" srcOrd="0" destOrd="0" presId="urn:microsoft.com/office/officeart/2005/8/layout/vList6"/>
    <dgm:cxn modelId="{115062AF-1117-49EB-9938-BE61AF536AA7}" type="presOf" srcId="{9228EBDC-FABD-473B-9150-352432BB57F0}" destId="{B44C213E-E054-4268-AA5A-D71240B7139A}" srcOrd="0" destOrd="1" presId="urn:microsoft.com/office/officeart/2005/8/layout/vList6"/>
    <dgm:cxn modelId="{D4A12A0E-8940-4609-9FF7-D0AE9BE2046B}" srcId="{33A1E2B8-5EFF-4CAB-AFEC-2E60D936962E}" destId="{7F08F8D1-75FD-418B-AAAC-48A184B0A0F1}" srcOrd="3" destOrd="0" parTransId="{5CAADAC0-149B-474B-A524-306A4C790AD8}" sibTransId="{D46C6FFA-14E5-4EC0-8E11-9B741BE25961}"/>
    <dgm:cxn modelId="{057F6851-3FDB-4F05-AC4D-60FB9306D501}" srcId="{F7AD59D0-B115-44A4-964B-D48AF0F6847A}" destId="{C815A24F-95B1-4252-BC09-890D4C2DC0C9}" srcOrd="0" destOrd="0" parTransId="{EACADF54-6842-4D47-8725-9BD1355F5A91}" sibTransId="{77D356AB-971F-468F-917A-AC66736A62F5}"/>
    <dgm:cxn modelId="{5B08E5BE-088F-4999-8D08-B3ABB085ED1F}" type="presParOf" srcId="{10EDE032-00FA-40C0-88EB-D752FCD30441}" destId="{303CDB9C-57E3-4C17-BB3D-F7FEC0EC5151}" srcOrd="0" destOrd="0" presId="urn:microsoft.com/office/officeart/2005/8/layout/vList6"/>
    <dgm:cxn modelId="{8713065A-5133-4B50-9BCF-9590C0A10F53}" type="presParOf" srcId="{303CDB9C-57E3-4C17-BB3D-F7FEC0EC5151}" destId="{98270F7E-7DEE-48D8-8E22-08885E467248}" srcOrd="0" destOrd="0" presId="urn:microsoft.com/office/officeart/2005/8/layout/vList6"/>
    <dgm:cxn modelId="{9FAD7481-CBDF-4D99-A64F-399AF63CCE08}" type="presParOf" srcId="{303CDB9C-57E3-4C17-BB3D-F7FEC0EC5151}" destId="{5FC8D4E8-9270-4106-B170-9B35BC938AC9}" srcOrd="1" destOrd="0" presId="urn:microsoft.com/office/officeart/2005/8/layout/vList6"/>
    <dgm:cxn modelId="{97B33462-F43D-41A7-A639-703F3AE7B18D}" type="presParOf" srcId="{10EDE032-00FA-40C0-88EB-D752FCD30441}" destId="{5E301B76-A59C-4BAB-B70E-4C1A2201CF00}" srcOrd="1" destOrd="0" presId="urn:microsoft.com/office/officeart/2005/8/layout/vList6"/>
    <dgm:cxn modelId="{FA240CA2-FA1A-44ED-9E24-E9C073518A43}" type="presParOf" srcId="{10EDE032-00FA-40C0-88EB-D752FCD30441}" destId="{1FBB3596-0229-4B02-A401-BEED04F395CC}" srcOrd="2" destOrd="0" presId="urn:microsoft.com/office/officeart/2005/8/layout/vList6"/>
    <dgm:cxn modelId="{BC08C3E7-806A-4E9C-8711-A290EF35A82C}" type="presParOf" srcId="{1FBB3596-0229-4B02-A401-BEED04F395CC}" destId="{422EE663-4AF4-4A78-BB88-82294992546C}" srcOrd="0" destOrd="0" presId="urn:microsoft.com/office/officeart/2005/8/layout/vList6"/>
    <dgm:cxn modelId="{BC3BFA38-942D-4AD3-A472-C84FEC5717D0}" type="presParOf" srcId="{1FBB3596-0229-4B02-A401-BEED04F395CC}" destId="{5A53E229-92A2-43E6-B780-A45BBF7FAE27}" srcOrd="1" destOrd="0" presId="urn:microsoft.com/office/officeart/2005/8/layout/vList6"/>
    <dgm:cxn modelId="{4C3FF7BF-C151-4BA3-A337-3264DA29E716}" type="presParOf" srcId="{10EDE032-00FA-40C0-88EB-D752FCD30441}" destId="{5D878E08-994F-4157-B874-ECEB60A5F536}" srcOrd="3" destOrd="0" presId="urn:microsoft.com/office/officeart/2005/8/layout/vList6"/>
    <dgm:cxn modelId="{40A5B400-6ABF-400F-BFC4-AD9313E166D9}" type="presParOf" srcId="{10EDE032-00FA-40C0-88EB-D752FCD30441}" destId="{F23D1A83-BB1E-49F7-87BC-EA2CFC52A69F}" srcOrd="4" destOrd="0" presId="urn:microsoft.com/office/officeart/2005/8/layout/vList6"/>
    <dgm:cxn modelId="{EB05DE09-DDF7-4B2A-B56A-91357D9B99E8}" type="presParOf" srcId="{F23D1A83-BB1E-49F7-87BC-EA2CFC52A69F}" destId="{2CF9F464-AEBD-4E88-AD04-B916490B7EFE}" srcOrd="0" destOrd="0" presId="urn:microsoft.com/office/officeart/2005/8/layout/vList6"/>
    <dgm:cxn modelId="{4A3DE9BD-A862-4F7E-8A07-151A1160BD7D}" type="presParOf" srcId="{F23D1A83-BB1E-49F7-87BC-EA2CFC52A69F}" destId="{B44C213E-E054-4268-AA5A-D71240B7139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8D4E8-9270-4106-B170-9B35BC938AC9}">
      <dsp:nvSpPr>
        <dsp:cNvPr id="0" name=""/>
        <dsp:cNvSpPr/>
      </dsp:nvSpPr>
      <dsp:spPr>
        <a:xfrm>
          <a:off x="3140653" y="188778"/>
          <a:ext cx="5066871" cy="104225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старшие воспитатели высшей квалификационной категории на первом этапе реализации программы</a:t>
          </a:r>
          <a:endParaRPr lang="ru-RU" sz="1600" kern="1200" dirty="0"/>
        </a:p>
      </dsp:txBody>
      <dsp:txXfrm>
        <a:off x="3140653" y="319060"/>
        <a:ext cx="4676025" cy="781691"/>
      </dsp:txXfrm>
    </dsp:sp>
    <dsp:sp modelId="{98270F7E-7DEE-48D8-8E22-08885E467248}">
      <dsp:nvSpPr>
        <dsp:cNvPr id="0" name=""/>
        <dsp:cNvSpPr/>
      </dsp:nvSpPr>
      <dsp:spPr>
        <a:xfrm>
          <a:off x="1386" y="0"/>
          <a:ext cx="3139267" cy="1419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Кадры </a:t>
          </a:r>
          <a:endParaRPr lang="ru-RU" sz="2900" kern="1200" dirty="0"/>
        </a:p>
      </dsp:txBody>
      <dsp:txXfrm>
        <a:off x="70696" y="69310"/>
        <a:ext cx="3000647" cy="1281192"/>
      </dsp:txXfrm>
    </dsp:sp>
    <dsp:sp modelId="{5A53E229-92A2-43E6-B780-A45BBF7FAE27}">
      <dsp:nvSpPr>
        <dsp:cNvPr id="0" name=""/>
        <dsp:cNvSpPr/>
      </dsp:nvSpPr>
      <dsp:spPr>
        <a:xfrm>
          <a:off x="3140653" y="1728188"/>
          <a:ext cx="5066871" cy="108702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помещение и столы для проведения семинаров, лекций, тренингов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effectLst/>
              <a:latin typeface="Times New Roman"/>
              <a:ea typeface="Calibri"/>
              <a:cs typeface="Times New Roman"/>
            </a:rPr>
            <a:t>мультимедийное оборудование для демонстрации презентаций.</a:t>
          </a:r>
          <a:endParaRPr lang="ru-RU" sz="1600" kern="1200" dirty="0"/>
        </a:p>
      </dsp:txBody>
      <dsp:txXfrm>
        <a:off x="3140653" y="1864066"/>
        <a:ext cx="4659238" cy="815266"/>
      </dsp:txXfrm>
    </dsp:sp>
    <dsp:sp modelId="{422EE663-4AF4-4A78-BB88-82294992546C}">
      <dsp:nvSpPr>
        <dsp:cNvPr id="0" name=""/>
        <dsp:cNvSpPr/>
      </dsp:nvSpPr>
      <dsp:spPr>
        <a:xfrm>
          <a:off x="1386" y="1561793"/>
          <a:ext cx="3139267" cy="1419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Материально-техническое оснащение</a:t>
          </a:r>
          <a:endParaRPr lang="ru-RU" sz="2900" kern="1200" dirty="0"/>
        </a:p>
      </dsp:txBody>
      <dsp:txXfrm>
        <a:off x="70696" y="1631103"/>
        <a:ext cx="3000647" cy="1281192"/>
      </dsp:txXfrm>
    </dsp:sp>
    <dsp:sp modelId="{B44C213E-E054-4268-AA5A-D71240B7139A}">
      <dsp:nvSpPr>
        <dsp:cNvPr id="0" name=""/>
        <dsp:cNvSpPr/>
      </dsp:nvSpPr>
      <dsp:spPr>
        <a:xfrm>
          <a:off x="3142040" y="2959230"/>
          <a:ext cx="5066871" cy="141981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пакет нормативно-правовых документов по введению ФГОС ДО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пакет диагностических методик для проведения педагогического мониторинга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/>
              <a:latin typeface="Times New Roman"/>
              <a:ea typeface="Calibri"/>
            </a:rPr>
            <a:t>практический материал по календарно-тематическому планированию</a:t>
          </a: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effectLst/>
              <a:latin typeface="Times New Roman"/>
              <a:ea typeface="Calibri"/>
            </a:rPr>
            <a:t>рекомендации по календарному планированию воспитателя ДОО, анкеты, тесты, вопросники</a:t>
          </a:r>
          <a:endParaRPr lang="ru-RU" sz="1400" kern="1200" dirty="0"/>
        </a:p>
      </dsp:txBody>
      <dsp:txXfrm>
        <a:off x="3142040" y="3136707"/>
        <a:ext cx="4534442" cy="1064859"/>
      </dsp:txXfrm>
    </dsp:sp>
    <dsp:sp modelId="{2CF9F464-AEBD-4E88-AD04-B916490B7EFE}">
      <dsp:nvSpPr>
        <dsp:cNvPr id="0" name=""/>
        <dsp:cNvSpPr/>
      </dsp:nvSpPr>
      <dsp:spPr>
        <a:xfrm>
          <a:off x="1386" y="3123587"/>
          <a:ext cx="3139267" cy="141981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Научно-методическое обеспечение</a:t>
          </a:r>
          <a:endParaRPr lang="ru-RU" sz="2900" kern="1200" dirty="0"/>
        </a:p>
      </dsp:txBody>
      <dsp:txXfrm>
        <a:off x="70696" y="3192897"/>
        <a:ext cx="3000647" cy="1281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40E2B-4883-4791-85F6-C5347F6A3073}" type="datetimeFigureOut">
              <a:rPr lang="ru-RU" smtClean="0"/>
              <a:t>18.02.2015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CAF00-C5EE-4A9C-8E68-3A853F47F0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824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DB9F-6734-4966-B4A5-AF1D4B3B544A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AC63-32CE-40FF-A3A1-BCAE82D7420A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92373D-2DD5-495E-9DDF-C6A96CC609DE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914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051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291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71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798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6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0652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654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272-2931-419E-86DB-54D74981A06D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5688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52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9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FDAE-5F9D-4122-B50E-141F93D54B65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F9C3-D5E6-4F58-8A84-04B1B6A06697}" type="datetime1">
              <a:rPr lang="ru-RU" smtClean="0"/>
              <a:t>18.02.2015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06CE0-0FC7-4A4E-99C8-A38019711B5B}" type="datetime1">
              <a:rPr lang="ru-RU" smtClean="0"/>
              <a:t>18.02.2015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6C0CB-3970-484A-9517-CD951A2A5D79}" type="datetime1">
              <a:rPr lang="ru-RU" smtClean="0"/>
              <a:t>18.02.2015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77E0-5E05-4562-95F1-CA4274EDF7FA}" type="datetime1">
              <a:rPr lang="ru-RU" smtClean="0"/>
              <a:t>18.02.2015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DB937-FD54-42D1-8D96-40754AD2D56F}" type="datetime1">
              <a:rPr lang="ru-RU" smtClean="0"/>
              <a:t>18.02.2015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CA5AD-8290-4730-926B-50C031F850CD}" type="datetime1">
              <a:rPr lang="ru-RU" smtClean="0"/>
              <a:t>18.02.2015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0C78FB39-3ED2-4C3C-BFD8-0033C340C380}" type="datetime1">
              <a:rPr lang="ru-RU" smtClean="0"/>
              <a:t>18.02.2015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303030">
                    <a:lumMod val="90000"/>
                    <a:lumOff val="10000"/>
                  </a:srgbClr>
                </a:solidFill>
              </a:rPr>
              <a:pPr/>
              <a:t>18.02.2015</a:t>
            </a:fld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>
              <a:solidFill>
                <a:srgbClr val="303030">
                  <a:lumMod val="90000"/>
                  <a:lumOff val="1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lumMod val="85000"/>
                    <a:lumOff val="1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45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72837" y="3200400"/>
            <a:ext cx="7543800" cy="1524000"/>
          </a:xfrm>
        </p:spPr>
        <p:txBody>
          <a:bodyPr/>
          <a:lstStyle/>
          <a:p>
            <a:pPr algn="ctr"/>
            <a:r>
              <a:rPr lang="ru-RU" sz="28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Городская </a:t>
            </a:r>
            <a:r>
              <a:rPr lang="ru-RU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целевая программа подготовки старших воспитателей-тьюторов по реализации стандарта в образовательный процесс ДОО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5229200"/>
            <a:ext cx="5904656" cy="864096"/>
          </a:xfrm>
        </p:spPr>
        <p:txBody>
          <a:bodyPr>
            <a:normAutofit fontScale="32500" lnSpcReduction="20000"/>
          </a:bodyPr>
          <a:lstStyle/>
          <a:p>
            <a:pPr algn="r"/>
            <a:r>
              <a:rPr lang="ru-RU" sz="5600" b="1" i="1" dirty="0"/>
              <a:t>М</a:t>
            </a:r>
            <a:r>
              <a:rPr lang="ru-RU" sz="5600" b="1" i="1" dirty="0" smtClean="0"/>
              <a:t>етодист </a:t>
            </a:r>
            <a:r>
              <a:rPr lang="ru-RU" sz="5600" b="1" i="1" dirty="0"/>
              <a:t>по дошкольному образованию</a:t>
            </a:r>
            <a:endParaRPr lang="ru-RU" sz="5600" b="1" dirty="0"/>
          </a:p>
          <a:p>
            <a:pPr algn="r"/>
            <a:r>
              <a:rPr lang="ru-RU" sz="5600" b="1" i="1" dirty="0"/>
              <a:t>Управления образования ИКМО г.Казани</a:t>
            </a:r>
            <a:endParaRPr lang="ru-RU" sz="5600" b="1" dirty="0"/>
          </a:p>
          <a:p>
            <a:pPr algn="r"/>
            <a:r>
              <a:rPr lang="ru-RU" sz="5600" b="1" i="1" dirty="0"/>
              <a:t>Морозова Марина Васильевна</a:t>
            </a:r>
            <a:endParaRPr lang="ru-RU" sz="5600" b="1" dirty="0"/>
          </a:p>
          <a:p>
            <a:pPr algn="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40060"/>
            <a:ext cx="7488832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  <a:ea typeface="Calibri"/>
                <a:cs typeface="Times New Roman"/>
              </a:rPr>
              <a:t>Информационно-методический отдел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i="1" dirty="0" smtClean="0">
                <a:solidFill>
                  <a:schemeClr val="bg1"/>
                </a:solidFill>
                <a:ea typeface="Calibri"/>
                <a:cs typeface="Times New Roman"/>
              </a:rPr>
              <a:t>Управления образования ИКМО г.Казани</a:t>
            </a:r>
            <a:endParaRPr lang="ru-RU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61855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797152"/>
            <a:ext cx="6781800" cy="144016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Ресурсы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7792215"/>
              </p:ext>
            </p:extLst>
          </p:nvPr>
        </p:nvGraphicFramePr>
        <p:xfrm>
          <a:off x="539552" y="685800"/>
          <a:ext cx="8208912" cy="45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502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Данная целевая программа может быть использована в методической работе старшего воспитателя ДОО, планирующего организацию тьюторских площадок внутри детского сада и методическое сопровождение воспитателей и специалистов внутри дошкольной организации. Тематика мероприятий может меняться и быть подобрана с соответствии в целями и задачами целевой программы.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492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266384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Современные педагогические техники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Педагогическая техника освоения нового понятия «Модель </a:t>
            </a:r>
            <a:r>
              <a:rPr lang="ru-RU" dirty="0" err="1" smtClean="0"/>
              <a:t>Фрейер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35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266384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от нас требует ФГОС?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b="1" dirty="0"/>
              <a:t>Пункт III. Требования к условиям реализации основной образовательной программы дошкольного образования. </a:t>
            </a:r>
            <a:endParaRPr lang="ru-RU" dirty="0"/>
          </a:p>
          <a:p>
            <a:r>
              <a:rPr lang="ru-RU" b="1" dirty="0"/>
              <a:t>Пункт 3.2.</a:t>
            </a:r>
            <a:r>
              <a:rPr lang="ru-RU" dirty="0"/>
              <a:t> </a:t>
            </a:r>
            <a:r>
              <a:rPr lang="ru-RU" i="1" dirty="0"/>
              <a:t>Требования к психолого-педагогическим условиям реализации основной образовательной программы дошкольного образования.</a:t>
            </a:r>
            <a:endParaRPr lang="ru-RU" dirty="0"/>
          </a:p>
          <a:p>
            <a:r>
              <a:rPr lang="ru-RU" b="1" dirty="0"/>
              <a:t>Подпункт 3.2.1.</a:t>
            </a:r>
            <a:r>
              <a:rPr lang="ru-RU" dirty="0"/>
              <a:t> Для успешной реализации Программы должны быть обеспечены </a:t>
            </a:r>
            <a:r>
              <a:rPr lang="ru-RU" b="1" dirty="0" smtClean="0"/>
              <a:t> </a:t>
            </a:r>
            <a:r>
              <a:rPr lang="ru-RU" b="1" dirty="0"/>
              <a:t>психолого-педагогические </a:t>
            </a:r>
            <a:r>
              <a:rPr lang="ru-RU" b="1" dirty="0" smtClean="0"/>
              <a:t>условия</a:t>
            </a:r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333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266384" cy="16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от нас требует ФГОС?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ea typeface="Calibri"/>
                <a:cs typeface="Times New Roman"/>
              </a:rPr>
              <a:t>Подпункт </a:t>
            </a:r>
            <a:r>
              <a:rPr lang="ru-RU" b="1" dirty="0">
                <a:ea typeface="Calibri"/>
                <a:cs typeface="Times New Roman"/>
              </a:rPr>
              <a:t>3.2.5.</a:t>
            </a:r>
            <a:r>
              <a:rPr lang="ru-RU" dirty="0">
                <a:ea typeface="Calibri"/>
                <a:cs typeface="Times New Roman"/>
              </a:rPr>
              <a:t> </a:t>
            </a:r>
            <a:r>
              <a:rPr lang="ru-RU" i="1" dirty="0">
                <a:ea typeface="Calibri"/>
                <a:cs typeface="Times New Roman"/>
              </a:rPr>
              <a:t>Условия, необходимые для создания социальной ситуации развития детей, соответствующей специфике дошкольного </a:t>
            </a:r>
            <a:r>
              <a:rPr lang="ru-RU" i="1" dirty="0" smtClean="0">
                <a:ea typeface="Calibri"/>
                <a:cs typeface="Times New Roman"/>
              </a:rPr>
              <a:t>возраста</a:t>
            </a:r>
            <a:endParaRPr lang="ru-RU" sz="1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885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-437712"/>
            <a:ext cx="5234312" cy="6985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56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338392" cy="16002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Совместная деятельность взрослого и ребенка</a:t>
            </a:r>
            <a:endParaRPr lang="ru-RU" sz="40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62000" y="685799"/>
            <a:ext cx="7914456" cy="4255369"/>
          </a:xfrm>
        </p:spPr>
        <p:txBody>
          <a:bodyPr>
            <a:normAutofit fontScale="85000" lnSpcReduction="20000"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ea typeface="Calibri"/>
                <a:cs typeface="Times New Roman"/>
              </a:rPr>
              <a:t>Э</a:t>
            </a:r>
            <a:r>
              <a:rPr lang="ru-RU" b="1" dirty="0" smtClean="0">
                <a:ea typeface="Calibri"/>
                <a:cs typeface="Times New Roman"/>
              </a:rPr>
              <a:t>то </a:t>
            </a:r>
            <a:r>
              <a:rPr lang="ru-RU" b="1" dirty="0">
                <a:ea typeface="Calibri"/>
                <a:cs typeface="Times New Roman"/>
              </a:rPr>
              <a:t>взаимодействие двух и более участников образовательного  процесса  (взрослых  и  воспитанников)  по  решению образовательных  задач.  В  качестве  сущностных  характеристик  такой деятельности можно рассматривать общую мотивация, общую цель и результат, единое пространство взаимодействия, наличие партнерской (равноправной) позиции взрослого, более свободную (в отличии от традиционного занятия) форму организации (возможность свободного размещения, перемещения и общения детей в процессе образовательной деятельности).</a:t>
            </a:r>
            <a:endParaRPr lang="ru-RU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238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Актуальность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914456" cy="4543400"/>
          </a:xfrm>
        </p:spPr>
        <p:txBody>
          <a:bodyPr anchor="t">
            <a:normAutofit lnSpcReduction="10000"/>
          </a:bodyPr>
          <a:lstStyle/>
          <a:p>
            <a:r>
              <a:rPr lang="ru-RU" dirty="0">
                <a:ea typeface="Calibri"/>
              </a:rPr>
              <a:t>Федеральный государственный образовательный стандарт дошкольного образования (ФГОС ДО) ориентирует дошкольные образовательные на организацию образовательного процесса в совершенно новом формате, что вызывает множество вопросов у педагогов об особенностях данной деятельности. </a:t>
            </a:r>
            <a:endParaRPr lang="ru-RU" dirty="0" smtClean="0">
              <a:ea typeface="Calibri"/>
            </a:endParaRPr>
          </a:p>
          <a:p>
            <a:r>
              <a:rPr lang="ru-RU" dirty="0"/>
              <a:t>Современный образовательный процесс в детском саду должен быть построен на значимых для развития дошкольников видах детской деятельности: игровой, коммуникативной, двигательной, музыкально-художественной, познавательно-исследовательской, продуктивной, коммуникативной, трудовой и других.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66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+mn-lt"/>
              </a:rPr>
              <a:t>Актуальность </a:t>
            </a:r>
            <a:endParaRPr lang="ru-RU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615408"/>
          </a:xfrm>
        </p:spPr>
        <p:txBody>
          <a:bodyPr anchor="t">
            <a:normAutofit/>
          </a:bodyPr>
          <a:lstStyle/>
          <a:p>
            <a:r>
              <a:rPr lang="ru-RU" dirty="0">
                <a:ea typeface="Calibri"/>
              </a:rPr>
              <a:t>Сегодня основная форма и ведущий вид деятельности – игра, а способ организации детских видов деятельности - совместная (партнерская) деятельность с детьми. </a:t>
            </a:r>
            <a:endParaRPr lang="ru-RU" dirty="0" smtClean="0">
              <a:ea typeface="Calibri"/>
            </a:endParaRPr>
          </a:p>
          <a:p>
            <a:r>
              <a:rPr lang="ru-RU" dirty="0"/>
              <a:t>В</a:t>
            </a:r>
            <a:r>
              <a:rPr lang="ru-RU" dirty="0" smtClean="0"/>
              <a:t>ыстраивание </a:t>
            </a:r>
            <a:r>
              <a:rPr lang="ru-RU" dirty="0"/>
              <a:t>деятельности в соответствии с новыми требованиями, выдвигаемыми ФГОС ДО, для большинства педагогов задача новая,  требующая  определённых  знаний  и  квалификации, что  и обуславливает актуальность и необходимость реализации данной целевой программы обучение старших воспитателей-тьюторов по реализации стандарта в образовательный процесс ДОО.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556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Проблема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692696"/>
            <a:ext cx="4981005" cy="33123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873895" cy="4483968"/>
          </a:xfrm>
        </p:spPr>
        <p:txBody>
          <a:bodyPr anchor="t">
            <a:noAutofit/>
          </a:bodyPr>
          <a:lstStyle/>
          <a:p>
            <a:r>
              <a:rPr lang="ru-RU" sz="1600" b="1" dirty="0">
                <a:ea typeface="Calibri"/>
                <a:cs typeface="Times New Roman"/>
              </a:rPr>
              <a:t>В настоящее время в городе Казани функционирует 318 дошкольных организаций, в которых работают более 6 тыс. педагогов. В условиях введения ФГОС дошкольного образования, когда системой непрерывного образования предполагается постоянный охват педагогов методической работой и повышение их квалификации каждые три года, возникает проблема сопровождения педагогов городской методической службой. </a:t>
            </a:r>
            <a:endParaRPr lang="ru-RU" sz="1600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735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43800" cy="116396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Цель </a:t>
            </a:r>
            <a:r>
              <a:rPr lang="ru-RU" b="1" dirty="0" smtClean="0">
                <a:solidFill>
                  <a:schemeClr val="bg1"/>
                </a:solidFill>
                <a:latin typeface="Times New Roman"/>
                <a:ea typeface="Calibri"/>
                <a:cs typeface="Times New Roman"/>
              </a:rPr>
              <a:t>программы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62000" y="4509120"/>
            <a:ext cx="7554416" cy="1358280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3400" b="1" dirty="0">
                <a:ea typeface="Calibri"/>
                <a:cs typeface="Times New Roman"/>
              </a:rPr>
              <a:t>Теоретическая, методическая и психологическая подготовка старших воспитателей-тьюторов по внедрению ФГОС ДО в рамках муниципального образования.</a:t>
            </a:r>
            <a:endParaRPr lang="ru-RU" sz="3400" b="1" dirty="0">
              <a:latin typeface="Calibri"/>
              <a:ea typeface="Calibri"/>
              <a:cs typeface="Times New Roman"/>
            </a:endParaRPr>
          </a:p>
          <a:p>
            <a:endParaRPr lang="ru-RU" b="1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190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Задачи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программы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471392"/>
          </a:xfrm>
        </p:spPr>
        <p:txBody>
          <a:bodyPr anchor="t">
            <a:normAutofit fontScale="92500"/>
          </a:bodyPr>
          <a:lstStyle/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>
                <a:ea typeface="Times New Roman"/>
                <a:cs typeface="Times New Roman"/>
              </a:rPr>
              <a:t>Формирование профессионально-компетентных педагогов дошкольного образования, готовых и способных на достаточном теоретическом и функциональном уровне решать задачи обновления дошкольного образования в соответствии с ФГОС </a:t>
            </a:r>
            <a:r>
              <a:rPr lang="ru-RU" dirty="0" smtClean="0">
                <a:ea typeface="Times New Roman"/>
                <a:cs typeface="Times New Roman"/>
              </a:rPr>
              <a:t>ДО.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dirty="0" smtClean="0">
                <a:ea typeface="Times New Roman"/>
              </a:rPr>
              <a:t>Создание </a:t>
            </a:r>
            <a:r>
              <a:rPr lang="ru-RU" dirty="0">
                <a:ea typeface="Times New Roman"/>
              </a:rPr>
              <a:t>современной системы непрерывного образования, подготовки и переподготовки профессиональных кадров на муниципальном уровне</a:t>
            </a:r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194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Результат 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85800"/>
            <a:ext cx="8136904" cy="4399384"/>
          </a:xfrm>
        </p:spPr>
        <p:txBody>
          <a:bodyPr anchor="t">
            <a:no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повышение уровня теоретической и психологической подготовки педагогов;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формирование инновационной направленности в деятельности педагогического коллектива на основе изучения, обобщения и распространения передового педагогического опыта;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изучение новых образовательных программ, образовательного государственного стандарта;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изучение новых нормативных документов, инструктивно-методических материалов, оказание помощи педагогам в самообразовании;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овладение информационно-коммуникационными технологиями;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800" b="1" dirty="0">
                <a:ea typeface="Times New Roman"/>
              </a:rPr>
              <a:t>для педагогов с активной позицией саморазвития (старшие воспитатели-тьюторы) - работа на доверии, возможность обмена опыта с коллегами, предложение работать углубленно по тому или иному направлению образовательной работы в рамках района и города</a:t>
            </a:r>
            <a:r>
              <a:rPr lang="ru-RU" sz="1800" b="1" dirty="0" smtClean="0">
                <a:ea typeface="Times New Roman"/>
              </a:rPr>
              <a:t>.</a:t>
            </a:r>
            <a:endParaRPr lang="ru-RU" sz="1800" b="1" dirty="0">
              <a:ea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093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7698432" cy="1600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4400" b="1" dirty="0">
                <a:latin typeface="Times New Roman"/>
                <a:ea typeface="Calibri"/>
                <a:cs typeface="Times New Roman"/>
              </a:rPr>
              <a:t>Сроки реализации </a:t>
            </a:r>
            <a:r>
              <a:rPr lang="ru-RU" sz="4400" b="1" dirty="0" smtClean="0">
                <a:latin typeface="Times New Roman"/>
                <a:ea typeface="Calibri"/>
                <a:cs typeface="Times New Roman"/>
              </a:rPr>
              <a:t>проекта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399384"/>
          </a:xfrm>
        </p:spPr>
        <p:txBody>
          <a:bodyPr anchor="t">
            <a:normAutofit fontScale="925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100" b="1" dirty="0">
                <a:ea typeface="Calibri"/>
                <a:cs typeface="Times New Roman"/>
              </a:rPr>
              <a:t>2014-2015 учебный год (сентябрь-май) – теоретическая и практическая подготовка старших воспитателей-тьюторов по реализации ФГОС ДО.</a:t>
            </a:r>
            <a:endParaRPr lang="ru-RU" sz="21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100" b="1" dirty="0" smtClean="0">
                <a:ea typeface="Calibri"/>
                <a:cs typeface="Times New Roman"/>
              </a:rPr>
              <a:t>Июнь-август </a:t>
            </a:r>
            <a:r>
              <a:rPr lang="ru-RU" sz="2100" b="1" dirty="0">
                <a:ea typeface="Calibri"/>
                <a:cs typeface="Times New Roman"/>
              </a:rPr>
              <a:t>2015 года – корректировка целевой программы в соответствии с изменениями в законодательстве РФ и РТ, в образовательной среде дошкольного образования.</a:t>
            </a:r>
            <a:endParaRPr lang="ru-RU" sz="21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100" b="1" dirty="0">
                <a:ea typeface="Calibri"/>
                <a:cs typeface="Times New Roman"/>
              </a:rPr>
              <a:t>2015-2016 учебный год (сентябрь-май) – реализация целевой программы в дошкольных учреждениях города (с изменениями и дополнениями).</a:t>
            </a:r>
            <a:endParaRPr lang="ru-RU" sz="21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48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latin typeface="Times New Roman"/>
                <a:ea typeface="Calibri"/>
                <a:cs typeface="Times New Roman"/>
              </a:rPr>
              <a:t>Мероприятия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85800"/>
            <a:ext cx="8280920" cy="4831432"/>
          </a:xfrm>
        </p:spPr>
        <p:txBody>
          <a:bodyPr anchor="t"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dirty="0">
                <a:ea typeface="Times New Roman"/>
                <a:cs typeface="Times New Roman"/>
              </a:rPr>
              <a:t>Модуль 1.</a:t>
            </a:r>
            <a:r>
              <a:rPr lang="ru-RU" sz="1600" b="1" dirty="0">
                <a:ea typeface="Calibri"/>
                <a:cs typeface="Times New Roman"/>
              </a:rPr>
              <a:t> Нормативные документы, регламентирующие содержание образовательного процесса в дошкольной образовательной организации (ДОО).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Модуль 2. Основные подходы и принципы организации образовательной деятельности в ДОО. Конструирование оптимальной модели образовательного процесса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Модуль 3. Содержание психолого-педагогической работы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Модуль 4. Перспективное планирование образовательной деятельности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Модуль 5. Календарное планирование образовательной деятельности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Times New Roman"/>
                <a:cs typeface="Times New Roman"/>
              </a:rPr>
              <a:t>Модуль 6.</a:t>
            </a:r>
            <a:r>
              <a:rPr lang="ru-RU" sz="1600" b="1" dirty="0">
                <a:ea typeface="Calibri"/>
                <a:cs typeface="Times New Roman"/>
              </a:rPr>
              <a:t> Современные требования к условиям реализации ООП ДО. Требования к организации развивающей предметно-пространственной среды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Модуль 7. Целевые ориентиры дошкольного образования как социально-нормативные возрастные характеристики возможных достижений ребенка на этапе завершения уровня дошкольного образования. Психолого-педагогический мониторинг в ДОО.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Модель 8. Планирование и организация системы взаимодействия с семьей в соответствии с современными требованиями.</a:t>
            </a:r>
            <a:endParaRPr lang="ru-RU" sz="1600" b="1" dirty="0">
              <a:latin typeface="Calibri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600" b="1" dirty="0">
                <a:ea typeface="Calibri"/>
                <a:cs typeface="Times New Roman"/>
              </a:rPr>
              <a:t>Модель 9. ИКТ-компетентность педагога ДОО. </a:t>
            </a:r>
            <a:endParaRPr lang="ru-RU" sz="1600" b="1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242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101</TotalTime>
  <Words>826</Words>
  <Application>Microsoft Office PowerPoint</Application>
  <PresentationFormat>Экран (4:3)</PresentationFormat>
  <Paragraphs>77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NewsPrint</vt:lpstr>
      <vt:lpstr>1_NewsPrint</vt:lpstr>
      <vt:lpstr>Городская целевая программа подготовки старших воспитателей-тьюторов по реализации стандарта в образовательный процесс ДОО</vt:lpstr>
      <vt:lpstr>Актуальность</vt:lpstr>
      <vt:lpstr>Актуальность </vt:lpstr>
      <vt:lpstr>Проблема</vt:lpstr>
      <vt:lpstr>Цель программы</vt:lpstr>
      <vt:lpstr>Задачи программы</vt:lpstr>
      <vt:lpstr>Результат программы</vt:lpstr>
      <vt:lpstr>Сроки реализации проекта</vt:lpstr>
      <vt:lpstr>Мероприятия </vt:lpstr>
      <vt:lpstr>Ресурсы</vt:lpstr>
      <vt:lpstr>Результаты</vt:lpstr>
      <vt:lpstr>Современные педагогические техники</vt:lpstr>
      <vt:lpstr>Что от нас требует ФГОС?</vt:lpstr>
      <vt:lpstr>Что от нас требует ФГОС?</vt:lpstr>
      <vt:lpstr>Презентация PowerPoint</vt:lpstr>
      <vt:lpstr>Совместная деятельность взрослого и ребенка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Городская целевая программа подготовки старших воспитателей-тьюторов по реализации стандарта в образовательный процесс ДОО</dc:title>
  <dc:creator>Марина</dc:creator>
  <cp:lastModifiedBy>marina</cp:lastModifiedBy>
  <cp:revision>11</cp:revision>
  <dcterms:created xsi:type="dcterms:W3CDTF">2014-10-23T17:41:51Z</dcterms:created>
  <dcterms:modified xsi:type="dcterms:W3CDTF">2015-02-17T21:37:23Z</dcterms:modified>
</cp:coreProperties>
</file>